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2801600" cy="9601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text"/>
          <p:cNvSpPr txBox="1"/>
          <p:nvPr>
            <p:ph type="title"/>
          </p:nvPr>
        </p:nvSpPr>
        <p:spPr>
          <a:xfrm>
            <a:off x="960119" y="1571307"/>
            <a:ext cx="10881361" cy="3342642"/>
          </a:xfrm>
          <a:prstGeom prst="rect">
            <a:avLst/>
          </a:prstGeom>
        </p:spPr>
        <p:txBody>
          <a:bodyPr anchor="b"/>
          <a:lstStyle>
            <a:lvl1pPr algn="ctr">
              <a:defRPr sz="8400"/>
            </a:lvl1pPr>
          </a:lstStyle>
          <a:p>
            <a:pPr/>
            <a:r>
              <a:t>Titeltext</a:t>
            </a:r>
          </a:p>
        </p:txBody>
      </p:sp>
      <p:sp>
        <p:nvSpPr>
          <p:cNvPr id="13" name="Textebene 1…"/>
          <p:cNvSpPr txBox="1"/>
          <p:nvPr>
            <p:ph type="body" sz="quarter" idx="1"/>
          </p:nvPr>
        </p:nvSpPr>
        <p:spPr>
          <a:xfrm>
            <a:off x="1600200" y="5042853"/>
            <a:ext cx="9601200" cy="231806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300"/>
            </a:lvl1pPr>
            <a:lvl2pPr marL="0" indent="640080" algn="ctr">
              <a:buSzTx/>
              <a:buFontTx/>
              <a:buNone/>
              <a:defRPr sz="3300"/>
            </a:lvl2pPr>
            <a:lvl3pPr marL="0" indent="1280160" algn="ctr">
              <a:buSzTx/>
              <a:buFontTx/>
              <a:buNone/>
              <a:defRPr sz="3300"/>
            </a:lvl3pPr>
            <a:lvl4pPr marL="0" indent="1920239" algn="ctr">
              <a:buSzTx/>
              <a:buFontTx/>
              <a:buNone/>
              <a:defRPr sz="3300"/>
            </a:lvl4pPr>
            <a:lvl5pPr marL="0" indent="2560320" algn="ctr">
              <a:buSzTx/>
              <a:buFontTx/>
              <a:buNone/>
              <a:defRPr sz="33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22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/>
          <p:nvPr>
            <p:ph type="title"/>
          </p:nvPr>
        </p:nvSpPr>
        <p:spPr>
          <a:xfrm>
            <a:off x="873443" y="2393635"/>
            <a:ext cx="11041381" cy="3993833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Titeltext</a:t>
            </a:r>
          </a:p>
        </p:txBody>
      </p:sp>
      <p:sp>
        <p:nvSpPr>
          <p:cNvPr id="31" name="Textebene 1…"/>
          <p:cNvSpPr txBox="1"/>
          <p:nvPr>
            <p:ph type="body" sz="quarter" idx="1"/>
          </p:nvPr>
        </p:nvSpPr>
        <p:spPr>
          <a:xfrm>
            <a:off x="873443" y="6425250"/>
            <a:ext cx="11041381" cy="21002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300"/>
            </a:lvl1pPr>
            <a:lvl2pPr marL="0" indent="640080">
              <a:buSzTx/>
              <a:buFontTx/>
              <a:buNone/>
              <a:defRPr sz="3300"/>
            </a:lvl2pPr>
            <a:lvl3pPr marL="0" indent="1280160">
              <a:buSzTx/>
              <a:buFontTx/>
              <a:buNone/>
              <a:defRPr sz="3300"/>
            </a:lvl3pPr>
            <a:lvl4pPr marL="0" indent="1920239">
              <a:buSzTx/>
              <a:buFontTx/>
              <a:buNone/>
              <a:defRPr sz="3300"/>
            </a:lvl4pPr>
            <a:lvl5pPr marL="0" indent="2560320">
              <a:buSzTx/>
              <a:buFontTx/>
              <a:buNone/>
              <a:defRPr sz="33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0" name="Textebene 1…"/>
          <p:cNvSpPr txBox="1"/>
          <p:nvPr>
            <p:ph type="body" sz="half" idx="1"/>
          </p:nvPr>
        </p:nvSpPr>
        <p:spPr>
          <a:xfrm>
            <a:off x="880110" y="2555875"/>
            <a:ext cx="5440680" cy="6091874"/>
          </a:xfrm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/>
          <p:nvPr>
            <p:ph type="title"/>
          </p:nvPr>
        </p:nvSpPr>
        <p:spPr>
          <a:xfrm>
            <a:off x="881776" y="511176"/>
            <a:ext cx="11041382" cy="1855790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9" name="Textebene 1…"/>
          <p:cNvSpPr txBox="1"/>
          <p:nvPr>
            <p:ph type="body" sz="quarter" idx="1"/>
          </p:nvPr>
        </p:nvSpPr>
        <p:spPr>
          <a:xfrm>
            <a:off x="881779" y="2353628"/>
            <a:ext cx="5415677" cy="115347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3300"/>
            </a:lvl1pPr>
            <a:lvl2pPr marL="0" indent="640080">
              <a:buSzTx/>
              <a:buFontTx/>
              <a:buNone/>
              <a:defRPr b="1" sz="3300"/>
            </a:lvl2pPr>
            <a:lvl3pPr marL="0" indent="1280160">
              <a:buSzTx/>
              <a:buFontTx/>
              <a:buNone/>
              <a:defRPr b="1" sz="3300"/>
            </a:lvl3pPr>
            <a:lvl4pPr marL="0" indent="1920239">
              <a:buSzTx/>
              <a:buFontTx/>
              <a:buNone/>
              <a:defRPr b="1" sz="3300"/>
            </a:lvl4pPr>
            <a:lvl5pPr marL="0" indent="2560320">
              <a:buSzTx/>
              <a:buFontTx/>
              <a:buNone/>
              <a:defRPr b="1" sz="33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6480811" y="2353628"/>
            <a:ext cx="5442348" cy="1153478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3300"/>
            </a:pPr>
          </a:p>
        </p:txBody>
      </p:sp>
      <p:sp>
        <p:nvSpPr>
          <p:cNvPr id="5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eltext"/>
          <p:cNvSpPr txBox="1"/>
          <p:nvPr>
            <p:ph type="title"/>
          </p:nvPr>
        </p:nvSpPr>
        <p:spPr>
          <a:xfrm>
            <a:off x="881777" y="640080"/>
            <a:ext cx="4128851" cy="2240280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pPr/>
            <a:r>
              <a:t>Titeltext</a:t>
            </a:r>
          </a:p>
        </p:txBody>
      </p:sp>
      <p:sp>
        <p:nvSpPr>
          <p:cNvPr id="74" name="Textebene 1…"/>
          <p:cNvSpPr txBox="1"/>
          <p:nvPr>
            <p:ph type="body" sz="half" idx="1"/>
          </p:nvPr>
        </p:nvSpPr>
        <p:spPr>
          <a:xfrm>
            <a:off x="5442346" y="1382397"/>
            <a:ext cx="6480811" cy="6823076"/>
          </a:xfrm>
          <a:prstGeom prst="rect">
            <a:avLst/>
          </a:prstGeom>
        </p:spPr>
        <p:txBody>
          <a:bodyPr/>
          <a:lstStyle>
            <a:lvl1pPr marL="320039" indent="-320039">
              <a:defRPr sz="4400"/>
            </a:lvl1pPr>
            <a:lvl2pPr marL="1001150" indent="-361070">
              <a:defRPr sz="4400"/>
            </a:lvl2pPr>
            <a:lvl3pPr marL="1706879" indent="-426719">
              <a:defRPr sz="4400"/>
            </a:lvl3pPr>
            <a:lvl4pPr marL="2423159" indent="-502919">
              <a:defRPr sz="4400"/>
            </a:lvl4pPr>
            <a:lvl5pPr marL="3063239" indent="-502919">
              <a:defRPr sz="4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5" name="Text Placeholder 3"/>
          <p:cNvSpPr/>
          <p:nvPr>
            <p:ph type="body" sz="quarter" idx="21"/>
          </p:nvPr>
        </p:nvSpPr>
        <p:spPr>
          <a:xfrm>
            <a:off x="881777" y="2880360"/>
            <a:ext cx="4128851" cy="533622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200"/>
            </a:pPr>
          </a:p>
        </p:txBody>
      </p:sp>
      <p:sp>
        <p:nvSpPr>
          <p:cNvPr id="7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eltext"/>
          <p:cNvSpPr txBox="1"/>
          <p:nvPr>
            <p:ph type="title"/>
          </p:nvPr>
        </p:nvSpPr>
        <p:spPr>
          <a:xfrm>
            <a:off x="881777" y="640080"/>
            <a:ext cx="4128851" cy="2240280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pPr/>
            <a:r>
              <a:t>Titeltext</a:t>
            </a:r>
          </a:p>
        </p:txBody>
      </p:sp>
      <p:sp>
        <p:nvSpPr>
          <p:cNvPr id="84" name="Picture Placeholder 2"/>
          <p:cNvSpPr/>
          <p:nvPr>
            <p:ph type="pic" sz="half" idx="21"/>
          </p:nvPr>
        </p:nvSpPr>
        <p:spPr>
          <a:xfrm>
            <a:off x="5442346" y="1382397"/>
            <a:ext cx="6480811" cy="68230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5" name="Textebene 1…"/>
          <p:cNvSpPr txBox="1"/>
          <p:nvPr>
            <p:ph type="body" sz="quarter" idx="1"/>
          </p:nvPr>
        </p:nvSpPr>
        <p:spPr>
          <a:xfrm>
            <a:off x="881777" y="2880360"/>
            <a:ext cx="4128851" cy="533622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/>
            </a:lvl1pPr>
            <a:lvl2pPr marL="0" indent="640080">
              <a:buSzTx/>
              <a:buFontTx/>
              <a:buNone/>
              <a:defRPr sz="2200"/>
            </a:lvl2pPr>
            <a:lvl3pPr marL="0" indent="1280160">
              <a:buSzTx/>
              <a:buFontTx/>
              <a:buNone/>
              <a:defRPr sz="2200"/>
            </a:lvl3pPr>
            <a:lvl4pPr marL="0" indent="1920239">
              <a:buSzTx/>
              <a:buFontTx/>
              <a:buNone/>
              <a:defRPr sz="2200"/>
            </a:lvl4pPr>
            <a:lvl5pPr marL="0" indent="2560320">
              <a:buSzTx/>
              <a:buFontTx/>
              <a:buNone/>
              <a:defRPr sz="22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6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/>
          <p:nvPr>
            <p:ph type="title"/>
          </p:nvPr>
        </p:nvSpPr>
        <p:spPr>
          <a:xfrm>
            <a:off x="880110" y="511176"/>
            <a:ext cx="11041381" cy="185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Textebene 1…"/>
          <p:cNvSpPr txBox="1"/>
          <p:nvPr>
            <p:ph type="body" idx="1"/>
          </p:nvPr>
        </p:nvSpPr>
        <p:spPr>
          <a:xfrm>
            <a:off x="880110" y="2555875"/>
            <a:ext cx="11041381" cy="609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4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110" y="511176"/>
            <a:ext cx="3250296" cy="90729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liennummer"/>
          <p:cNvSpPr txBox="1"/>
          <p:nvPr>
            <p:ph type="sldNum" sz="quarter" idx="2"/>
          </p:nvPr>
        </p:nvSpPr>
        <p:spPr>
          <a:xfrm>
            <a:off x="11611372" y="9004182"/>
            <a:ext cx="310119" cy="30059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2801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1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20040" marR="0" indent="-320040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18309" marR="0" indent="-378229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725929" marR="0" indent="-445769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419502" marR="0" indent="-499262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3059582" marR="0" indent="-499262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699662" marR="0" indent="-499262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4339742" marR="0" indent="-499262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4979822" marR="0" indent="-499262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5619902" marR="0" indent="-499262" algn="l" defTabSz="128016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2.tif"/><Relationship Id="rId5" Type="http://schemas.openxmlformats.org/officeDocument/2006/relationships/image" Target="../media/image4.png"/><Relationship Id="rId6" Type="http://schemas.openxmlformats.org/officeDocument/2006/relationships/image" Target="../media/image3.tif"/><Relationship Id="rId7" Type="http://schemas.openxmlformats.org/officeDocument/2006/relationships/image" Target="../media/image5.png"/><Relationship Id="rId8" Type="http://schemas.openxmlformats.org/officeDocument/2006/relationships/image" Target="../media/image4.tif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5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10.png"/><Relationship Id="rId9" Type="http://schemas.openxmlformats.org/officeDocument/2006/relationships/image" Target="../media/image3.png"/><Relationship Id="rId10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7" Type="http://schemas.openxmlformats.org/officeDocument/2006/relationships/image" Target="../media/image16.png"/><Relationship Id="rId8" Type="http://schemas.openxmlformats.org/officeDocument/2006/relationships/hyperlink" Target="http://informatik.lvd.de" TargetMode="External"/><Relationship Id="rId9" Type="http://schemas.openxmlformats.org/officeDocument/2006/relationships/image" Target="../media/image1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hyperlink" Target="http://informatik.lvd.de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hyperlink" Target="http://informatik.lvd.de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nhaltsplatzhalter 6" descr="Inhaltsplatzhalt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051" y="2089042"/>
            <a:ext cx="11553620" cy="644436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Fachbereich Informatik E-08 / E-09"/>
          <p:cNvSpPr txBox="1"/>
          <p:nvPr>
            <p:ph type="title"/>
          </p:nvPr>
        </p:nvSpPr>
        <p:spPr>
          <a:xfrm>
            <a:off x="870562" y="486584"/>
            <a:ext cx="11041381" cy="89887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r">
              <a:defRPr b="1" sz="3600">
                <a:solidFill>
                  <a:schemeClr val="accent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Fachbereich Informatik E-08 / E-09</a:t>
            </a:r>
          </a:p>
        </p:txBody>
      </p:sp>
      <p:pic>
        <p:nvPicPr>
          <p:cNvPr id="97" name="lvd_logo.png" descr="lvd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57" y="366460"/>
            <a:ext cx="2946652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chwerpunkt: Inhaltsfelder"/>
          <p:cNvSpPr/>
          <p:nvPr/>
        </p:nvSpPr>
        <p:spPr>
          <a:xfrm>
            <a:off x="334631" y="8935899"/>
            <a:ext cx="12132338" cy="454379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1280160">
              <a:lnSpc>
                <a:spcPct val="90000"/>
              </a:lnSpc>
              <a:defRPr b="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Schwerpunkt: Inhaltsfelder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nhaltsplatzhalter 6" descr="Inhaltsplatzhalt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051" y="2089042"/>
            <a:ext cx="11041500" cy="6158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7636" y="1789194"/>
            <a:ext cx="13761158" cy="659919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Fachbereich Informatik E-08 / E-09"/>
          <p:cNvSpPr txBox="1"/>
          <p:nvPr>
            <p:ph type="title"/>
          </p:nvPr>
        </p:nvSpPr>
        <p:spPr>
          <a:xfrm>
            <a:off x="870562" y="486584"/>
            <a:ext cx="11041381" cy="89887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r">
              <a:defRPr b="1" sz="3600">
                <a:solidFill>
                  <a:schemeClr val="accent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Fachbereich Informatik E-08 / E-09</a:t>
            </a:r>
          </a:p>
        </p:txBody>
      </p:sp>
      <p:pic>
        <p:nvPicPr>
          <p:cNvPr id="103" name="lvd_logo.png" descr="lvd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857" y="366460"/>
            <a:ext cx="2946652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chwerpunkt: Inhaltsfelder"/>
          <p:cNvSpPr/>
          <p:nvPr/>
        </p:nvSpPr>
        <p:spPr>
          <a:xfrm>
            <a:off x="334631" y="8935899"/>
            <a:ext cx="12132338" cy="454379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1280160">
              <a:lnSpc>
                <a:spcPct val="90000"/>
              </a:lnSpc>
              <a:defRPr b="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Schwerpunkt: Inhaltsfelder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uppieren 13"/>
          <p:cNvGrpSpPr/>
          <p:nvPr/>
        </p:nvGrpSpPr>
        <p:grpSpPr>
          <a:xfrm>
            <a:off x="880110" y="5776800"/>
            <a:ext cx="11041382" cy="75972"/>
            <a:chOff x="0" y="0"/>
            <a:chExt cx="11041381" cy="75970"/>
          </a:xfrm>
        </p:grpSpPr>
        <p:sp>
          <p:nvSpPr>
            <p:cNvPr id="106" name="Gerade Verbindung mit Pfeil 4"/>
            <p:cNvSpPr/>
            <p:nvPr/>
          </p:nvSpPr>
          <p:spPr>
            <a:xfrm>
              <a:off x="0" y="0"/>
              <a:ext cx="3586127" cy="0"/>
            </a:xfrm>
            <a:prstGeom prst="line">
              <a:avLst/>
            </a:prstGeom>
            <a:noFill/>
            <a:ln w="127000" cap="flat">
              <a:solidFill>
                <a:srgbClr val="B8E3C4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7" name="Gerade Verbindung mit Pfeil 8"/>
            <p:cNvSpPr/>
            <p:nvPr/>
          </p:nvSpPr>
          <p:spPr>
            <a:xfrm>
              <a:off x="7455255" y="0"/>
              <a:ext cx="3586127" cy="0"/>
            </a:xfrm>
            <a:prstGeom prst="line">
              <a:avLst/>
            </a:prstGeom>
            <a:noFill/>
            <a:ln w="127000" cap="flat">
              <a:solidFill>
                <a:srgbClr val="F8E68A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8" name="Gerade Verbindung mit Pfeil 9"/>
            <p:cNvSpPr/>
            <p:nvPr/>
          </p:nvSpPr>
          <p:spPr>
            <a:xfrm>
              <a:off x="3727626" y="0"/>
              <a:ext cx="3586127" cy="0"/>
            </a:xfrm>
            <a:prstGeom prst="line">
              <a:avLst/>
            </a:prstGeom>
            <a:noFill/>
            <a:ln w="127000" cap="flat">
              <a:solidFill>
                <a:srgbClr val="EB939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09" name="Textfeld 10"/>
            <p:cNvSpPr/>
            <p:nvPr/>
          </p:nvSpPr>
          <p:spPr>
            <a:xfrm>
              <a:off x="735257" y="75970"/>
              <a:ext cx="21156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71C28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Erprobungsstufe</a:t>
              </a:r>
            </a:p>
          </p:txBody>
        </p:sp>
        <p:sp>
          <p:nvSpPr>
            <p:cNvPr id="110" name="Textfeld 11"/>
            <p:cNvSpPr/>
            <p:nvPr/>
          </p:nvSpPr>
          <p:spPr>
            <a:xfrm>
              <a:off x="4462884" y="75970"/>
              <a:ext cx="21156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E02C2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Mittelstufe</a:t>
              </a:r>
            </a:p>
          </p:txBody>
        </p:sp>
        <p:sp>
          <p:nvSpPr>
            <p:cNvPr id="111" name="Textfeld 12"/>
            <p:cNvSpPr/>
            <p:nvPr/>
          </p:nvSpPr>
          <p:spPr>
            <a:xfrm>
              <a:off x="8190513" y="75970"/>
              <a:ext cx="21156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F1C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Oberstufe</a:t>
              </a:r>
            </a:p>
          </p:txBody>
        </p:sp>
      </p:grpSp>
      <p:sp>
        <p:nvSpPr>
          <p:cNvPr id="113" name="Textfeld 15"/>
          <p:cNvSpPr txBox="1"/>
          <p:nvPr/>
        </p:nvSpPr>
        <p:spPr>
          <a:xfrm>
            <a:off x="4647282" y="3432749"/>
            <a:ext cx="2410778" cy="1150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/>
                </a:solidFill>
              </a:rPr>
              <a:t>AstroPi-Wettbewerb</a:t>
            </a:r>
            <a:r>
              <a:t> der ESA für die ISS mit künstlicher Intelligenz</a:t>
            </a:r>
          </a:p>
        </p:txBody>
      </p:sp>
      <p:sp>
        <p:nvSpPr>
          <p:cNvPr id="114" name="Textfeld 16"/>
          <p:cNvSpPr txBox="1"/>
          <p:nvPr/>
        </p:nvSpPr>
        <p:spPr>
          <a:xfrm>
            <a:off x="450863" y="3139135"/>
            <a:ext cx="211947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Programmieren mit dem </a:t>
            </a:r>
            <a:r>
              <a:rPr b="1">
                <a:solidFill>
                  <a:schemeClr val="accent5"/>
                </a:solidFill>
              </a:rPr>
              <a:t>Calliope Mini</a:t>
            </a:r>
          </a:p>
        </p:txBody>
      </p:sp>
      <p:sp>
        <p:nvSpPr>
          <p:cNvPr id="115" name="Textfeld 17"/>
          <p:cNvSpPr txBox="1"/>
          <p:nvPr/>
        </p:nvSpPr>
        <p:spPr>
          <a:xfrm>
            <a:off x="10381610" y="6994926"/>
            <a:ext cx="2410778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/>
                </a:solidFill>
              </a:rPr>
              <a:t>Roboter </a:t>
            </a:r>
            <a:r>
              <a:t>mit künstlicher </a:t>
            </a:r>
            <a:br/>
            <a:r>
              <a:t>Intelligenz</a:t>
            </a:r>
          </a:p>
        </p:txBody>
      </p:sp>
      <p:sp>
        <p:nvSpPr>
          <p:cNvPr id="116" name="Verbinder: gekrümmt 21"/>
          <p:cNvSpPr/>
          <p:nvPr/>
        </p:nvSpPr>
        <p:spPr>
          <a:xfrm flipH="1" rot="16200000">
            <a:off x="3565154" y="4031227"/>
            <a:ext cx="1166697" cy="1996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400" y="21600"/>
                  <a:pt x="10800" y="16200"/>
                  <a:pt x="10800" y="10800"/>
                </a:cubicBezTo>
                <a:cubicBezTo>
                  <a:pt x="10800" y="5400"/>
                  <a:pt x="16200" y="0"/>
                  <a:pt x="21600" y="0"/>
                </a:cubicBezTo>
              </a:path>
            </a:pathLst>
          </a:custGeom>
          <a:ln w="25400">
            <a:solidFill>
              <a:srgbClr val="71C282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1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822" y="3879635"/>
            <a:ext cx="1495615" cy="13310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Verbinder: gekrümmt 27"/>
          <p:cNvSpPr/>
          <p:nvPr/>
        </p:nvSpPr>
        <p:spPr>
          <a:xfrm flipH="1" rot="16200000">
            <a:off x="5660106" y="4946907"/>
            <a:ext cx="894756" cy="390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E02C24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9" name="Verbinder: gekrümmt 35"/>
          <p:cNvSpPr/>
          <p:nvPr/>
        </p:nvSpPr>
        <p:spPr>
          <a:xfrm rot="5400000">
            <a:off x="7149788" y="3874027"/>
            <a:ext cx="1030216" cy="218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400" y="21600"/>
                  <a:pt x="10800" y="16200"/>
                  <a:pt x="10800" y="10800"/>
                </a:cubicBezTo>
                <a:cubicBezTo>
                  <a:pt x="10800" y="5400"/>
                  <a:pt x="16200" y="0"/>
                  <a:pt x="21600" y="0"/>
                </a:cubicBezTo>
              </a:path>
            </a:pathLst>
          </a:custGeom>
          <a:ln w="25400">
            <a:solidFill>
              <a:srgbClr val="F1C600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" name="Textfeld 36"/>
          <p:cNvSpPr txBox="1"/>
          <p:nvPr/>
        </p:nvSpPr>
        <p:spPr>
          <a:xfrm>
            <a:off x="964474" y="1687680"/>
            <a:ext cx="9158873" cy="129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128" indent="-342128">
              <a:buSzPct val="100000"/>
              <a:buFont typeface="Arial"/>
              <a:buChar char="•"/>
              <a:defRPr sz="2800"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Förderung Selbständigkeit, Teamarbeit, Problemlösen</a:t>
            </a:r>
          </a:p>
          <a:p>
            <a:pPr marL="342128" indent="-342128">
              <a:buSzPct val="100000"/>
              <a:buFont typeface="Arial"/>
              <a:buChar char="•"/>
              <a:defRPr sz="2800"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Teilnahme am Modellvorhaben Informatik 7/8 als AG</a:t>
            </a:r>
          </a:p>
          <a:p>
            <a:pPr marL="342128" indent="-342128">
              <a:buSzPct val="100000"/>
              <a:buFont typeface="Arial"/>
              <a:buChar char="•"/>
              <a:defRPr sz="2800"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Teilnahme an Wettbewerben und Projekten</a:t>
            </a:r>
          </a:p>
        </p:txBody>
      </p:sp>
      <p:sp>
        <p:nvSpPr>
          <p:cNvPr id="121" name="Titel 1"/>
          <p:cNvSpPr txBox="1"/>
          <p:nvPr>
            <p:ph type="title"/>
          </p:nvPr>
        </p:nvSpPr>
        <p:spPr>
          <a:xfrm>
            <a:off x="870562" y="486584"/>
            <a:ext cx="11041381" cy="89887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r">
              <a:defRPr b="1" sz="3600">
                <a:solidFill>
                  <a:schemeClr val="accent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Fachbereich Informatik E-08 / E-09</a:t>
            </a:r>
          </a:p>
        </p:txBody>
      </p:sp>
      <p:pic>
        <p:nvPicPr>
          <p:cNvPr id="122" name="lvd_logo.png" descr="lvd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57" y="366460"/>
            <a:ext cx="2946652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chwerpunkt: Selbständigkeit / selbstorganisiertes Lernen"/>
          <p:cNvSpPr/>
          <p:nvPr/>
        </p:nvSpPr>
        <p:spPr>
          <a:xfrm>
            <a:off x="334631" y="8935899"/>
            <a:ext cx="12132338" cy="454379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1280160">
              <a:lnSpc>
                <a:spcPct val="90000"/>
              </a:lnSpc>
              <a:defRPr b="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Schwerpunkt: Selbständigkeit / selbstorganisiertes Lernen</a:t>
            </a:r>
          </a:p>
        </p:txBody>
      </p:sp>
      <p:pic>
        <p:nvPicPr>
          <p:cNvPr id="12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1418" y="6904151"/>
            <a:ext cx="1813561" cy="120904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Verbinder: gekrümmt 21"/>
          <p:cNvSpPr/>
          <p:nvPr/>
        </p:nvSpPr>
        <p:spPr>
          <a:xfrm flipH="1" rot="16200000">
            <a:off x="1786631" y="5027197"/>
            <a:ext cx="702545" cy="687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71C282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6" name="hero_mission_space-lab.png" descr="hero_mission_space-la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90332" y="3444036"/>
            <a:ext cx="1166240" cy="1003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25984" y="6689958"/>
            <a:ext cx="1360943" cy="90729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Verbinder: gekrümmt 27"/>
          <p:cNvSpPr/>
          <p:nvPr/>
        </p:nvSpPr>
        <p:spPr>
          <a:xfrm flipH="1" rot="16200000">
            <a:off x="6488680" y="6850602"/>
            <a:ext cx="1459726" cy="325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6200" y="21600"/>
                  <a:pt x="10800" y="16200"/>
                  <a:pt x="10800" y="10800"/>
                </a:cubicBezTo>
                <a:cubicBezTo>
                  <a:pt x="10800" y="5400"/>
                  <a:pt x="5400" y="0"/>
                  <a:pt x="0" y="0"/>
                </a:cubicBezTo>
              </a:path>
            </a:pathLst>
          </a:custGeom>
          <a:ln w="25400">
            <a:solidFill>
              <a:srgbClr val="E02C24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9" name="Verbinder: gekrümmt 16"/>
          <p:cNvSpPr/>
          <p:nvPr/>
        </p:nvSpPr>
        <p:spPr>
          <a:xfrm rot="16200000">
            <a:off x="3977830" y="5873321"/>
            <a:ext cx="682255" cy="967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400" y="21600"/>
                  <a:pt x="10800" y="16200"/>
                  <a:pt x="10800" y="10800"/>
                </a:cubicBezTo>
                <a:cubicBezTo>
                  <a:pt x="10800" y="5400"/>
                  <a:pt x="16200" y="0"/>
                  <a:pt x="21600" y="0"/>
                </a:cubicBezTo>
              </a:path>
            </a:pathLst>
          </a:custGeom>
          <a:ln w="25400">
            <a:solidFill>
              <a:srgbClr val="71C282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0" name="Verbinder: gekrümmt 27"/>
          <p:cNvSpPr/>
          <p:nvPr/>
        </p:nvSpPr>
        <p:spPr>
          <a:xfrm flipH="1" rot="16200000">
            <a:off x="8074083" y="5413090"/>
            <a:ext cx="731795" cy="197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6200" y="21600"/>
                  <a:pt x="10800" y="16200"/>
                  <a:pt x="10800" y="10800"/>
                </a:cubicBezTo>
                <a:cubicBezTo>
                  <a:pt x="10800" y="5400"/>
                  <a:pt x="5400" y="0"/>
                  <a:pt x="0" y="0"/>
                </a:cubicBezTo>
              </a:path>
            </a:pathLst>
          </a:custGeom>
          <a:ln w="25400">
            <a:solidFill>
              <a:srgbClr val="E02C24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1" name="pasted-image.png" descr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50082" y="3444036"/>
            <a:ext cx="1980909" cy="132865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feld 15"/>
          <p:cNvSpPr txBox="1"/>
          <p:nvPr/>
        </p:nvSpPr>
        <p:spPr>
          <a:xfrm>
            <a:off x="9181366" y="3059250"/>
            <a:ext cx="2410778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/>
                </a:solidFill>
              </a:rPr>
              <a:t>Stratosphärenflug</a:t>
            </a:r>
            <a:r>
              <a:t>-</a:t>
            </a:r>
            <a:r>
              <a:rPr b="1">
                <a:solidFill>
                  <a:schemeClr val="accent5"/>
                </a:solidFill>
              </a:rPr>
              <a:t>Projekt</a:t>
            </a:r>
            <a:r>
              <a:t> </a:t>
            </a:r>
          </a:p>
        </p:txBody>
      </p:sp>
      <p:sp>
        <p:nvSpPr>
          <p:cNvPr id="133" name="Verbinder: gekrümmt 35"/>
          <p:cNvSpPr/>
          <p:nvPr/>
        </p:nvSpPr>
        <p:spPr>
          <a:xfrm rot="5400000">
            <a:off x="10583798" y="4779198"/>
            <a:ext cx="569303" cy="887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25400">
            <a:solidFill>
              <a:srgbClr val="F1C600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4" name="Verbinder: gekrümmt 27"/>
          <p:cNvSpPr/>
          <p:nvPr/>
        </p:nvSpPr>
        <p:spPr>
          <a:xfrm flipH="1" rot="16200000">
            <a:off x="8569491" y="3728428"/>
            <a:ext cx="653738" cy="306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400" y="21600"/>
                  <a:pt x="10800" y="16200"/>
                  <a:pt x="10800" y="10800"/>
                </a:cubicBezTo>
                <a:cubicBezTo>
                  <a:pt x="10800" y="5400"/>
                  <a:pt x="16200" y="0"/>
                  <a:pt x="21600" y="0"/>
                </a:cubicBezTo>
              </a:path>
            </a:pathLst>
          </a:custGeom>
          <a:ln w="25400">
            <a:solidFill>
              <a:srgbClr val="E02C24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5" name="Verbinder: gekrümmt 21"/>
          <p:cNvSpPr/>
          <p:nvPr/>
        </p:nvSpPr>
        <p:spPr>
          <a:xfrm flipH="1" rot="16200000">
            <a:off x="6399973" y="2260469"/>
            <a:ext cx="979203" cy="5748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5400" y="21600"/>
                  <a:pt x="10800" y="16200"/>
                  <a:pt x="10800" y="10800"/>
                </a:cubicBezTo>
                <a:cubicBezTo>
                  <a:pt x="10800" y="5400"/>
                  <a:pt x="16200" y="0"/>
                  <a:pt x="21600" y="0"/>
                </a:cubicBezTo>
              </a:path>
            </a:pathLst>
          </a:custGeom>
          <a:ln w="25400">
            <a:solidFill>
              <a:srgbClr val="71C282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6" name="pasted-image.tiff" descr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23994" y="7759686"/>
            <a:ext cx="1194546" cy="89475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feld 17"/>
          <p:cNvSpPr txBox="1"/>
          <p:nvPr/>
        </p:nvSpPr>
        <p:spPr>
          <a:xfrm>
            <a:off x="4647282" y="7893528"/>
            <a:ext cx="2410778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/>
                </a:solidFill>
              </a:rPr>
              <a:t>Biber</a:t>
            </a:r>
            <a:r>
              <a:t>- und </a:t>
            </a:r>
            <a:r>
              <a:rPr b="1">
                <a:solidFill>
                  <a:schemeClr val="accent5"/>
                </a:solidFill>
              </a:rPr>
              <a:t>Jugend</a:t>
            </a:r>
            <a:r>
              <a:t>-Wettbewerb</a:t>
            </a:r>
          </a:p>
        </p:txBody>
      </p:sp>
      <p:pic>
        <p:nvPicPr>
          <p:cNvPr id="138" name="pasted-image.png" descr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70489" y="7893849"/>
            <a:ext cx="1166241" cy="76059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Verbinder: gekrümmt 21"/>
          <p:cNvSpPr/>
          <p:nvPr/>
        </p:nvSpPr>
        <p:spPr>
          <a:xfrm flipH="1" rot="16200000">
            <a:off x="1787719" y="6212972"/>
            <a:ext cx="702544" cy="801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6200" y="0"/>
                  <a:pt x="10800" y="5400"/>
                  <a:pt x="10800" y="10800"/>
                </a:cubicBezTo>
                <a:cubicBezTo>
                  <a:pt x="10800" y="16200"/>
                  <a:pt x="5400" y="21600"/>
                  <a:pt x="0" y="21600"/>
                </a:cubicBezTo>
              </a:path>
            </a:pathLst>
          </a:custGeom>
          <a:ln w="25400">
            <a:solidFill>
              <a:srgbClr val="71C282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0" name="Verbinder: gekrümmt 27"/>
          <p:cNvSpPr/>
          <p:nvPr/>
        </p:nvSpPr>
        <p:spPr>
          <a:xfrm flipH="1" rot="16200000">
            <a:off x="5115354" y="6172787"/>
            <a:ext cx="618175" cy="469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6200" y="0"/>
                  <a:pt x="10800" y="5400"/>
                  <a:pt x="10800" y="10800"/>
                </a:cubicBezTo>
                <a:cubicBezTo>
                  <a:pt x="10800" y="16200"/>
                  <a:pt x="5400" y="21600"/>
                  <a:pt x="0" y="21600"/>
                </a:cubicBezTo>
              </a:path>
            </a:pathLst>
          </a:custGeom>
          <a:ln w="25400">
            <a:solidFill>
              <a:srgbClr val="E02C24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" name="Verbinder: gekrümmt 35"/>
          <p:cNvSpPr/>
          <p:nvPr/>
        </p:nvSpPr>
        <p:spPr>
          <a:xfrm rot="5400000">
            <a:off x="9588582" y="6477810"/>
            <a:ext cx="569306" cy="143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6200" y="21600"/>
                  <a:pt x="10800" y="16200"/>
                  <a:pt x="10800" y="10800"/>
                </a:cubicBezTo>
                <a:cubicBezTo>
                  <a:pt x="10800" y="5400"/>
                  <a:pt x="5400" y="0"/>
                  <a:pt x="0" y="0"/>
                </a:cubicBezTo>
              </a:path>
            </a:pathLst>
          </a:custGeom>
          <a:ln w="25400">
            <a:solidFill>
              <a:srgbClr val="F1C600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144" name="Gruppieren 21"/>
          <p:cNvGrpSpPr/>
          <p:nvPr/>
        </p:nvGrpSpPr>
        <p:grpSpPr>
          <a:xfrm>
            <a:off x="810028" y="6904151"/>
            <a:ext cx="1435881" cy="1641173"/>
            <a:chOff x="0" y="0"/>
            <a:chExt cx="1435880" cy="1641172"/>
          </a:xfrm>
        </p:grpSpPr>
        <p:pic>
          <p:nvPicPr>
            <p:cNvPr id="142" name="Inhaltsplatzhalter 5" descr="Inhaltsplatzhalter 5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5021" y="0"/>
              <a:ext cx="1245840" cy="1140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" name="Textfeld 20"/>
            <p:cNvSpPr txBox="1"/>
            <p:nvPr/>
          </p:nvSpPr>
          <p:spPr>
            <a:xfrm>
              <a:off x="0" y="1141676"/>
              <a:ext cx="1435881" cy="499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Robotik-AG</a:t>
              </a:r>
            </a:p>
          </p:txBody>
        </p:sp>
      </p:grpSp>
      <p:sp>
        <p:nvSpPr>
          <p:cNvPr id="145" name="Verbinder: gekrümmt 21"/>
          <p:cNvSpPr/>
          <p:nvPr/>
        </p:nvSpPr>
        <p:spPr>
          <a:xfrm flipH="1" rot="16200000">
            <a:off x="2818127" y="6705495"/>
            <a:ext cx="1091892" cy="459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6200" y="21600"/>
                  <a:pt x="10800" y="16200"/>
                  <a:pt x="10800" y="10800"/>
                </a:cubicBezTo>
                <a:cubicBezTo>
                  <a:pt x="10800" y="5400"/>
                  <a:pt x="5400" y="0"/>
                  <a:pt x="0" y="0"/>
                </a:cubicBezTo>
              </a:path>
            </a:pathLst>
          </a:custGeom>
          <a:ln w="25400">
            <a:solidFill>
              <a:srgbClr val="71C282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46" name="pasted-image.tiff" descr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020701" y="3276768"/>
            <a:ext cx="1168348" cy="121561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feld 17"/>
          <p:cNvSpPr txBox="1"/>
          <p:nvPr/>
        </p:nvSpPr>
        <p:spPr>
          <a:xfrm>
            <a:off x="5690535" y="6741404"/>
            <a:ext cx="1360944" cy="88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chemeClr val="accent5"/>
                </a:solidFill>
              </a:rPr>
              <a:t>Spiele</a:t>
            </a:r>
            <a:r>
              <a:t> mit </a:t>
            </a:r>
            <a:br/>
            <a:r>
              <a:t>künstlicher </a:t>
            </a:r>
            <a:br/>
            <a:r>
              <a:t>Intelligenz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uppieren 3"/>
          <p:cNvGrpSpPr/>
          <p:nvPr/>
        </p:nvGrpSpPr>
        <p:grpSpPr>
          <a:xfrm>
            <a:off x="880110" y="7173800"/>
            <a:ext cx="11041382" cy="75972"/>
            <a:chOff x="0" y="0"/>
            <a:chExt cx="11041381" cy="75970"/>
          </a:xfrm>
        </p:grpSpPr>
        <p:sp>
          <p:nvSpPr>
            <p:cNvPr id="149" name="Gerade Verbindung mit Pfeil 4"/>
            <p:cNvSpPr/>
            <p:nvPr/>
          </p:nvSpPr>
          <p:spPr>
            <a:xfrm>
              <a:off x="0" y="0"/>
              <a:ext cx="3586127" cy="0"/>
            </a:xfrm>
            <a:prstGeom prst="line">
              <a:avLst/>
            </a:prstGeom>
            <a:noFill/>
            <a:ln w="127000" cap="flat">
              <a:solidFill>
                <a:srgbClr val="B8E3C4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0" name="Gerade Verbindung mit Pfeil 5"/>
            <p:cNvSpPr/>
            <p:nvPr/>
          </p:nvSpPr>
          <p:spPr>
            <a:xfrm>
              <a:off x="7455255" y="0"/>
              <a:ext cx="3586127" cy="0"/>
            </a:xfrm>
            <a:prstGeom prst="line">
              <a:avLst/>
            </a:prstGeom>
            <a:noFill/>
            <a:ln w="127000" cap="flat">
              <a:solidFill>
                <a:srgbClr val="F8E68A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1" name="Gerade Verbindung mit Pfeil 6"/>
            <p:cNvSpPr/>
            <p:nvPr/>
          </p:nvSpPr>
          <p:spPr>
            <a:xfrm>
              <a:off x="3727626" y="0"/>
              <a:ext cx="3586127" cy="0"/>
            </a:xfrm>
            <a:prstGeom prst="line">
              <a:avLst/>
            </a:prstGeom>
            <a:noFill/>
            <a:ln w="127000" cap="flat">
              <a:solidFill>
                <a:srgbClr val="EB939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52" name="Textfeld 7"/>
            <p:cNvSpPr/>
            <p:nvPr/>
          </p:nvSpPr>
          <p:spPr>
            <a:xfrm>
              <a:off x="735257" y="75970"/>
              <a:ext cx="21156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71C28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Erprobungsstufe</a:t>
              </a:r>
            </a:p>
          </p:txBody>
        </p:sp>
        <p:sp>
          <p:nvSpPr>
            <p:cNvPr id="153" name="Textfeld 8"/>
            <p:cNvSpPr/>
            <p:nvPr/>
          </p:nvSpPr>
          <p:spPr>
            <a:xfrm>
              <a:off x="4462884" y="75970"/>
              <a:ext cx="21156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E02C2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Mittelstufe</a:t>
              </a:r>
            </a:p>
          </p:txBody>
        </p:sp>
        <p:sp>
          <p:nvSpPr>
            <p:cNvPr id="154" name="Textfeld 9"/>
            <p:cNvSpPr/>
            <p:nvPr/>
          </p:nvSpPr>
          <p:spPr>
            <a:xfrm>
              <a:off x="8190513" y="75970"/>
              <a:ext cx="21156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F1C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Oberstufe</a:t>
              </a:r>
            </a:p>
          </p:txBody>
        </p:sp>
      </p:grpSp>
      <p:sp>
        <p:nvSpPr>
          <p:cNvPr id="156" name="Textfeld 10"/>
          <p:cNvSpPr txBox="1"/>
          <p:nvPr/>
        </p:nvSpPr>
        <p:spPr>
          <a:xfrm>
            <a:off x="1045926" y="1684873"/>
            <a:ext cx="8355331" cy="1705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„Sage es mir, und ich werde es vergessen.</a:t>
            </a:r>
          </a:p>
          <a:p>
            <a:pPr>
              <a:defRPr sz="2800"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Zeige es mir, und ich werde es vielleicht behalten.</a:t>
            </a:r>
          </a:p>
          <a:p>
            <a:pPr>
              <a:defRPr sz="2800"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Lass es mich tun, und ich werde es können.“</a:t>
            </a:r>
          </a:p>
          <a:p>
            <a:pPr algn="r">
              <a:defRPr sz="2800">
                <a:solidFill>
                  <a:srgbClr val="171B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(Konfuzius)</a:t>
            </a:r>
          </a:p>
        </p:txBody>
      </p:sp>
      <p:grpSp>
        <p:nvGrpSpPr>
          <p:cNvPr id="159" name="Gruppieren 19"/>
          <p:cNvGrpSpPr/>
          <p:nvPr/>
        </p:nvGrpSpPr>
        <p:grpSpPr>
          <a:xfrm>
            <a:off x="3053888" y="5242037"/>
            <a:ext cx="1728480" cy="1552914"/>
            <a:chOff x="0" y="0"/>
            <a:chExt cx="1728478" cy="1552913"/>
          </a:xfrm>
        </p:grpSpPr>
        <p:pic>
          <p:nvPicPr>
            <p:cNvPr id="157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84824" y="0"/>
              <a:ext cx="1135241" cy="1010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" name="Textfeld 18"/>
            <p:cNvSpPr txBox="1"/>
            <p:nvPr/>
          </p:nvSpPr>
          <p:spPr>
            <a:xfrm>
              <a:off x="0" y="1010363"/>
              <a:ext cx="1728479" cy="542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 sz="14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Algorithmik</a:t>
              </a:r>
            </a:p>
            <a:p>
              <a:pPr algn="ctr">
                <a:defRPr sz="1400">
                  <a:solidFill>
                    <a:srgbClr val="171B4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(Kontrollstrukturen)</a:t>
              </a:r>
            </a:p>
          </p:txBody>
        </p:sp>
      </p:grpSp>
      <p:grpSp>
        <p:nvGrpSpPr>
          <p:cNvPr id="162" name="Gruppieren 21"/>
          <p:cNvGrpSpPr/>
          <p:nvPr/>
        </p:nvGrpSpPr>
        <p:grpSpPr>
          <a:xfrm>
            <a:off x="5110416" y="5425727"/>
            <a:ext cx="1666961" cy="1905864"/>
            <a:chOff x="0" y="355157"/>
            <a:chExt cx="1666960" cy="1905862"/>
          </a:xfrm>
        </p:grpSpPr>
        <p:sp>
          <p:nvSpPr>
            <p:cNvPr id="160" name="Textfeld 20"/>
            <p:cNvSpPr txBox="1"/>
            <p:nvPr/>
          </p:nvSpPr>
          <p:spPr>
            <a:xfrm>
              <a:off x="0" y="1441867"/>
              <a:ext cx="1666961" cy="81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>
                  <a:solidFill>
                    <a:srgbClr val="171B4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Algorithmik</a:t>
              </a:r>
              <a:br/>
              <a:r>
                <a:t>(Sensoren/Aktoren)</a:t>
              </a:r>
            </a:p>
          </p:txBody>
        </p:sp>
        <p:pic>
          <p:nvPicPr>
            <p:cNvPr id="161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1550" y="355157"/>
              <a:ext cx="1563860" cy="1042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3" name="Textfeld 22"/>
          <p:cNvSpPr txBox="1"/>
          <p:nvPr/>
        </p:nvSpPr>
        <p:spPr>
          <a:xfrm>
            <a:off x="925307" y="3862318"/>
            <a:ext cx="1197655" cy="47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z.B.:</a:t>
            </a:r>
          </a:p>
        </p:txBody>
      </p:sp>
      <p:grpSp>
        <p:nvGrpSpPr>
          <p:cNvPr id="166" name="Gruppieren 24"/>
          <p:cNvGrpSpPr/>
          <p:nvPr/>
        </p:nvGrpSpPr>
        <p:grpSpPr>
          <a:xfrm>
            <a:off x="1906430" y="4136225"/>
            <a:ext cx="1197655" cy="789706"/>
            <a:chOff x="0" y="0"/>
            <a:chExt cx="1197654" cy="789704"/>
          </a:xfrm>
        </p:grpSpPr>
        <p:sp>
          <p:nvSpPr>
            <p:cNvPr id="164" name="Textfeld 16"/>
            <p:cNvSpPr/>
            <p:nvPr/>
          </p:nvSpPr>
          <p:spPr>
            <a:xfrm>
              <a:off x="0" y="789704"/>
              <a:ext cx="119765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Codierung</a:t>
              </a:r>
            </a:p>
          </p:txBody>
        </p:sp>
        <p:pic>
          <p:nvPicPr>
            <p:cNvPr id="165" name="pasted-image.png" descr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886" y="0"/>
              <a:ext cx="1157882" cy="77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9" name="Gruppieren 27"/>
          <p:cNvGrpSpPr/>
          <p:nvPr/>
        </p:nvGrpSpPr>
        <p:grpSpPr>
          <a:xfrm>
            <a:off x="790207" y="5582691"/>
            <a:ext cx="1874115" cy="933101"/>
            <a:chOff x="0" y="0"/>
            <a:chExt cx="1874113" cy="933100"/>
          </a:xfrm>
        </p:grpSpPr>
        <p:sp>
          <p:nvSpPr>
            <p:cNvPr id="167" name="Textfeld 23"/>
            <p:cNvSpPr/>
            <p:nvPr/>
          </p:nvSpPr>
          <p:spPr>
            <a:xfrm>
              <a:off x="289236" y="894168"/>
              <a:ext cx="15848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 sz="14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Algorithmik</a:t>
              </a:r>
            </a:p>
            <a:p>
              <a:pPr algn="ctr">
                <a:defRPr sz="1400">
                  <a:solidFill>
                    <a:srgbClr val="171B4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(CodyRoby/Maus)</a:t>
              </a:r>
            </a:p>
          </p:txBody>
        </p:sp>
        <p:pic>
          <p:nvPicPr>
            <p:cNvPr id="168" name="Grafik 26" descr="Grafik 2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866201" cy="93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2" name="Gruppieren 28"/>
          <p:cNvGrpSpPr/>
          <p:nvPr/>
        </p:nvGrpSpPr>
        <p:grpSpPr>
          <a:xfrm>
            <a:off x="3977135" y="3802924"/>
            <a:ext cx="1666962" cy="981536"/>
            <a:chOff x="0" y="0"/>
            <a:chExt cx="1666961" cy="981535"/>
          </a:xfrm>
        </p:grpSpPr>
        <p:sp>
          <p:nvSpPr>
            <p:cNvPr id="170" name="Textfeld 13"/>
            <p:cNvSpPr/>
            <p:nvPr/>
          </p:nvSpPr>
          <p:spPr>
            <a:xfrm>
              <a:off x="0" y="952552"/>
              <a:ext cx="166696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4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Kryptologie</a:t>
              </a:r>
            </a:p>
          </p:txBody>
        </p:sp>
        <p:pic>
          <p:nvPicPr>
            <p:cNvPr id="171" name="Picture 4" descr="Picture 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5635" y="0"/>
              <a:ext cx="1195694" cy="981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5" name="Gruppieren 29"/>
          <p:cNvGrpSpPr/>
          <p:nvPr/>
        </p:nvGrpSpPr>
        <p:grpSpPr>
          <a:xfrm>
            <a:off x="6821795" y="4176574"/>
            <a:ext cx="1565355" cy="2387420"/>
            <a:chOff x="0" y="0"/>
            <a:chExt cx="1565354" cy="2387419"/>
          </a:xfrm>
        </p:grpSpPr>
        <p:sp>
          <p:nvSpPr>
            <p:cNvPr id="173" name="Textfeld 17"/>
            <p:cNvSpPr txBox="1"/>
            <p:nvPr/>
          </p:nvSpPr>
          <p:spPr>
            <a:xfrm>
              <a:off x="17908" y="1488995"/>
              <a:ext cx="1504137" cy="898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171B4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solidFill>
                    <a:schemeClr val="accent5"/>
                  </a:solidFill>
                </a:rPr>
                <a:t>Künstliche Intelligenz</a:t>
              </a:r>
              <a:r>
                <a:t> &amp; maschinelles Lernen</a:t>
              </a:r>
            </a:p>
          </p:txBody>
        </p:sp>
        <p:pic>
          <p:nvPicPr>
            <p:cNvPr id="174" name="Picture 10" descr="Picture 10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7836" t="22058" r="8470" b="20584"/>
            <a:stretch>
              <a:fillRect/>
            </a:stretch>
          </p:blipFill>
          <p:spPr>
            <a:xfrm>
              <a:off x="0" y="0"/>
              <a:ext cx="1565355" cy="1488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8" name="Gruppieren 32"/>
          <p:cNvGrpSpPr/>
          <p:nvPr/>
        </p:nvGrpSpPr>
        <p:grpSpPr>
          <a:xfrm>
            <a:off x="8384940" y="5181990"/>
            <a:ext cx="1728479" cy="1098583"/>
            <a:chOff x="0" y="0"/>
            <a:chExt cx="1728478" cy="1098582"/>
          </a:xfrm>
        </p:grpSpPr>
        <p:sp>
          <p:nvSpPr>
            <p:cNvPr id="176" name="Textfeld 15"/>
            <p:cNvSpPr/>
            <p:nvPr/>
          </p:nvSpPr>
          <p:spPr>
            <a:xfrm>
              <a:off x="0" y="1098582"/>
              <a:ext cx="172847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 sz="14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Algorithmik</a:t>
              </a:r>
            </a:p>
            <a:p>
              <a:pPr algn="ctr">
                <a:defRPr sz="1400">
                  <a:solidFill>
                    <a:srgbClr val="171B4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(Such- und Sortierverfahren)</a:t>
              </a:r>
            </a:p>
          </p:txBody>
        </p:sp>
        <p:pic>
          <p:nvPicPr>
            <p:cNvPr id="177" name="Grafik 31" descr="Grafik 3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03051" y="0"/>
              <a:ext cx="1118525" cy="1072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9" name="Titel 1"/>
          <p:cNvSpPr txBox="1"/>
          <p:nvPr>
            <p:ph type="title"/>
          </p:nvPr>
        </p:nvSpPr>
        <p:spPr>
          <a:xfrm>
            <a:off x="870562" y="486584"/>
            <a:ext cx="11041381" cy="89887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r">
              <a:defRPr b="1" sz="3600">
                <a:solidFill>
                  <a:schemeClr val="accent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Fachbereich Informatik E-08 / E-09</a:t>
            </a:r>
          </a:p>
        </p:txBody>
      </p:sp>
      <p:pic>
        <p:nvPicPr>
          <p:cNvPr id="180" name="lvd_logo.png" descr="lvd_log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1857" y="366460"/>
            <a:ext cx="2946652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chwerpunkt: Enaktive Erarbeitung"/>
          <p:cNvSpPr/>
          <p:nvPr/>
        </p:nvSpPr>
        <p:spPr>
          <a:xfrm>
            <a:off x="334631" y="8935899"/>
            <a:ext cx="12132338" cy="454379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1280160">
              <a:lnSpc>
                <a:spcPct val="90000"/>
              </a:lnSpc>
              <a:defRPr b="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Schwerpunkt: Enaktive Erarbeitung</a:t>
            </a:r>
          </a:p>
        </p:txBody>
      </p:sp>
      <p:grpSp>
        <p:nvGrpSpPr>
          <p:cNvPr id="184" name="Gruppieren 32"/>
          <p:cNvGrpSpPr/>
          <p:nvPr/>
        </p:nvGrpSpPr>
        <p:grpSpPr>
          <a:xfrm>
            <a:off x="10133229" y="4060578"/>
            <a:ext cx="2005981" cy="2334296"/>
            <a:chOff x="0" y="-341732"/>
            <a:chExt cx="2005980" cy="2334294"/>
          </a:xfrm>
        </p:grpSpPr>
        <p:sp>
          <p:nvSpPr>
            <p:cNvPr id="182" name="Textfeld 15"/>
            <p:cNvSpPr txBox="1"/>
            <p:nvPr/>
          </p:nvSpPr>
          <p:spPr>
            <a:xfrm>
              <a:off x="0" y="1191144"/>
              <a:ext cx="1874114" cy="8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 sz="140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Softwareprojekte</a:t>
              </a:r>
            </a:p>
            <a:p>
              <a:pPr algn="ctr">
                <a:defRPr sz="1400">
                  <a:solidFill>
                    <a:srgbClr val="171B47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(Spiele / Roboter / …)</a:t>
              </a:r>
            </a:p>
          </p:txBody>
        </p:sp>
        <p:pic>
          <p:nvPicPr>
            <p:cNvPr id="183" name="pasted-image.png" descr="pasted-image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41828" y="-341733"/>
              <a:ext cx="1764153" cy="1499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Informatik am LvD"/>
          <p:cNvSpPr/>
          <p:nvPr/>
        </p:nvSpPr>
        <p:spPr>
          <a:xfrm>
            <a:off x="690231" y="8271595"/>
            <a:ext cx="11683394" cy="1221322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1280160">
              <a:lnSpc>
                <a:spcPct val="90000"/>
              </a:lnSpc>
              <a:defRPr b="1" sz="8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Informatik am LvD</a:t>
            </a:r>
          </a:p>
        </p:txBody>
      </p:sp>
      <p:pic>
        <p:nvPicPr>
          <p:cNvPr id="187" name="eingesetzter-Film.png" descr="eingesetzter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801" y="5339462"/>
            <a:ext cx="3962798" cy="2641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eingesetzter-Film.png" descr="eingesetzter-Fil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6297"/>
          <a:stretch>
            <a:fillRect/>
          </a:stretch>
        </p:blipFill>
        <p:spPr>
          <a:xfrm>
            <a:off x="3839244" y="2872994"/>
            <a:ext cx="4131575" cy="217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eingesetzter-Film.png" descr="eingesetzter-Fil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36555" y="2424270"/>
            <a:ext cx="3876518" cy="258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8166" y="2580030"/>
            <a:ext cx="2625225" cy="284516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hteck"/>
          <p:cNvSpPr/>
          <p:nvPr/>
        </p:nvSpPr>
        <p:spPr>
          <a:xfrm>
            <a:off x="552450" y="329824"/>
            <a:ext cx="3905616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92" name="Fachbereich Informatik E-08 / E-09"/>
          <p:cNvSpPr txBox="1"/>
          <p:nvPr>
            <p:ph type="title"/>
          </p:nvPr>
        </p:nvSpPr>
        <p:spPr>
          <a:xfrm>
            <a:off x="1290955" y="254011"/>
            <a:ext cx="9490688" cy="609214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r" defTabSz="908913">
              <a:defRPr b="1" sz="3691">
                <a:solidFill>
                  <a:schemeClr val="accent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Fachbereich Informatik E-08 / E-09</a:t>
            </a:r>
          </a:p>
        </p:txBody>
      </p:sp>
      <p:pic>
        <p:nvPicPr>
          <p:cNvPr id="193" name="lvd_logo.png" descr="lvd_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9448" y="348080"/>
            <a:ext cx="2946652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rainiere deine eigene KI…"/>
          <p:cNvSpPr txBox="1"/>
          <p:nvPr/>
        </p:nvSpPr>
        <p:spPr>
          <a:xfrm>
            <a:off x="4350802" y="2674363"/>
            <a:ext cx="3693875" cy="853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i="1" sz="2700"/>
            </a:pPr>
            <a:r>
              <a:t>Trainiere deine eigene KI </a:t>
            </a:r>
          </a:p>
          <a:p>
            <a:pPr>
              <a:defRPr b="1" i="1" sz="2700"/>
            </a:pPr>
            <a:r>
              <a:t>(E-08)</a:t>
            </a:r>
          </a:p>
        </p:txBody>
      </p:sp>
      <p:sp>
        <p:nvSpPr>
          <p:cNvPr id="195" name="Spiel unsere Informatik-Spiele…"/>
          <p:cNvSpPr txBox="1"/>
          <p:nvPr/>
        </p:nvSpPr>
        <p:spPr>
          <a:xfrm>
            <a:off x="89736" y="2123694"/>
            <a:ext cx="4092579" cy="808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i="1" sz="2500"/>
            </a:pPr>
            <a:r>
              <a:t>Spiel unsere Informatik-Spiele </a:t>
            </a:r>
          </a:p>
          <a:p>
            <a:pPr lvl="6">
              <a:defRPr b="1" i="1" sz="2500"/>
            </a:pPr>
            <a:r>
              <a:t>     (E-08)</a:t>
            </a:r>
          </a:p>
        </p:txBody>
      </p:sp>
      <p:sp>
        <p:nvSpPr>
          <p:cNvPr id="196" name="Kann eine KI deine…"/>
          <p:cNvSpPr txBox="1"/>
          <p:nvPr/>
        </p:nvSpPr>
        <p:spPr>
          <a:xfrm>
            <a:off x="321739" y="6405399"/>
            <a:ext cx="2898079" cy="1202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b="1" i="1" sz="2500"/>
            </a:pPr>
            <a:r>
              <a:t>Kann eine KI deine </a:t>
            </a:r>
          </a:p>
          <a:p>
            <a:pPr algn="ctr">
              <a:defRPr b="1" i="1" sz="2500"/>
            </a:pPr>
            <a:r>
              <a:t>Zeichnung erkennen?</a:t>
            </a:r>
          </a:p>
          <a:p>
            <a:pPr algn="ctr">
              <a:defRPr b="1" i="1" sz="2500"/>
            </a:pPr>
            <a:r>
              <a:t>(E-08)</a:t>
            </a:r>
          </a:p>
        </p:txBody>
      </p:sp>
      <p:sp>
        <p:nvSpPr>
          <p:cNvPr id="197" name="Programmiere die Maus (E-08)"/>
          <p:cNvSpPr txBox="1"/>
          <p:nvPr/>
        </p:nvSpPr>
        <p:spPr>
          <a:xfrm>
            <a:off x="8220993" y="1971294"/>
            <a:ext cx="4133042" cy="41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i="1" sz="2500"/>
            </a:lvl1pPr>
          </a:lstStyle>
          <a:p>
            <a:pPr/>
            <a:r>
              <a:t>Programmiere die Maus (E-08)</a:t>
            </a:r>
          </a:p>
        </p:txBody>
      </p:sp>
      <p:pic>
        <p:nvPicPr>
          <p:cNvPr id="198" name="eingesetzter-Film.png" descr="eingesetzter-Fil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15158" y="5408909"/>
            <a:ext cx="2838783" cy="189252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Baue und…"/>
          <p:cNvSpPr txBox="1"/>
          <p:nvPr/>
        </p:nvSpPr>
        <p:spPr>
          <a:xfrm>
            <a:off x="7897219" y="6317864"/>
            <a:ext cx="3561390" cy="1694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2600"/>
            </a:pPr>
            <a:r>
              <a:t>Baue und</a:t>
            </a:r>
          </a:p>
          <a:p>
            <a:pPr>
              <a:defRPr b="1" i="1" sz="2600"/>
            </a:pPr>
            <a:r>
              <a:t>programmiere </a:t>
            </a:r>
          </a:p>
          <a:p>
            <a:pPr>
              <a:defRPr b="1" i="1" sz="2600"/>
            </a:pPr>
            <a:r>
              <a:t>deinen Lego-Roboter</a:t>
            </a:r>
          </a:p>
          <a:p>
            <a:pPr>
              <a:defRPr b="1" i="1" sz="2600"/>
            </a:pPr>
            <a:r>
              <a:t>(E-09)</a:t>
            </a:r>
          </a:p>
        </p:txBody>
      </p:sp>
      <p:sp>
        <p:nvSpPr>
          <p:cNvPr id="200" name="http://informatik.lvd.de"/>
          <p:cNvSpPr txBox="1"/>
          <p:nvPr/>
        </p:nvSpPr>
        <p:spPr>
          <a:xfrm>
            <a:off x="6747440" y="823225"/>
            <a:ext cx="4056520" cy="48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3100" u="sng">
                <a:uFill>
                  <a:solidFill>
                    <a:srgbClr val="0563C1"/>
                  </a:solidFill>
                </a:uFill>
                <a:hlinkClick r:id="rId8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0563C1"/>
                  </a:solidFill>
                </a:uFill>
                <a:hlinkClick r:id="rId8" invalidUrl="" action="" tgtFrame="" tooltip="" history="1" highlightClick="0" endSnd="0"/>
              </a:rPr>
              <a:t>http://informatik.lvd.de</a:t>
            </a:r>
          </a:p>
        </p:txBody>
      </p:sp>
      <p:pic>
        <p:nvPicPr>
          <p:cNvPr id="201" name="eingesetzter-Film.png" descr="eingesetzter-Film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137469" y="259214"/>
            <a:ext cx="1208021" cy="1208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nhaltsplatzhalter 6" descr="Inhaltsplatzhalt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173" y="1615114"/>
            <a:ext cx="6126218" cy="3417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lvd_logo.png" descr="lvd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57" y="366460"/>
            <a:ext cx="2946652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Informatik am LvD"/>
          <p:cNvSpPr/>
          <p:nvPr/>
        </p:nvSpPr>
        <p:spPr>
          <a:xfrm>
            <a:off x="334631" y="8935899"/>
            <a:ext cx="12132338" cy="454379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1280160">
              <a:lnSpc>
                <a:spcPct val="90000"/>
              </a:lnSpc>
              <a:defRPr b="1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Informatik am LvD</a:t>
            </a:r>
          </a:p>
        </p:txBody>
      </p:sp>
      <p:sp>
        <p:nvSpPr>
          <p:cNvPr id="206" name="Fachbereich Informatik"/>
          <p:cNvSpPr txBox="1"/>
          <p:nvPr>
            <p:ph type="title"/>
          </p:nvPr>
        </p:nvSpPr>
        <p:spPr>
          <a:xfrm>
            <a:off x="-1570033" y="533731"/>
            <a:ext cx="11041381" cy="89887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r">
              <a:defRPr b="1" sz="3600">
                <a:solidFill>
                  <a:schemeClr val="accent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Fachbereich Informatik</a:t>
            </a:r>
          </a:p>
        </p:txBody>
      </p:sp>
      <p:pic>
        <p:nvPicPr>
          <p:cNvPr id="207" name="eingesetzter-Film.png" descr="eingesetzter-Fil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3969" y="366460"/>
            <a:ext cx="1196730" cy="1196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eingesetzter-Film.png" descr="eingesetzter-Film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16269"/>
          <a:stretch>
            <a:fillRect/>
          </a:stretch>
        </p:blipFill>
        <p:spPr>
          <a:xfrm>
            <a:off x="6392052" y="5426628"/>
            <a:ext cx="6348734" cy="333845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rainiere deine eigene KI (E-08)"/>
          <p:cNvSpPr txBox="1"/>
          <p:nvPr/>
        </p:nvSpPr>
        <p:spPr>
          <a:xfrm>
            <a:off x="6977925" y="5750825"/>
            <a:ext cx="5177065" cy="48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3100"/>
            </a:lvl1pPr>
          </a:lstStyle>
          <a:p>
            <a:pPr/>
            <a:r>
              <a:t>Trainiere deine eigene KI (E-08)</a:t>
            </a:r>
          </a:p>
        </p:txBody>
      </p:sp>
      <p:sp>
        <p:nvSpPr>
          <p:cNvPr id="210" name="Titel 1"/>
          <p:cNvSpPr txBox="1"/>
          <p:nvPr/>
        </p:nvSpPr>
        <p:spPr>
          <a:xfrm>
            <a:off x="-577238" y="288778"/>
            <a:ext cx="11041381" cy="9315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r" defTabSz="1280160">
              <a:lnSpc>
                <a:spcPct val="90000"/>
              </a:lnSpc>
              <a:defRPr b="1" sz="3600">
                <a:solidFill>
                  <a:schemeClr val="accent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Fachbereich Informatik E-08 / E-09</a:t>
            </a:r>
          </a:p>
        </p:txBody>
      </p:sp>
      <p:pic>
        <p:nvPicPr>
          <p:cNvPr id="211" name="lvd_logo.png" descr="lvd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57" y="366460"/>
            <a:ext cx="2946652" cy="1030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Avatar-2.PNG" descr="Avatar-2.PNG"/>
          <p:cNvPicPr>
            <a:picLocks noChangeAspect="1"/>
          </p:cNvPicPr>
          <p:nvPr/>
        </p:nvPicPr>
        <p:blipFill>
          <a:blip r:embed="rId6">
            <a:extLst/>
          </a:blip>
          <a:srcRect l="0" t="8384" r="0" b="0"/>
          <a:stretch>
            <a:fillRect/>
          </a:stretch>
        </p:blipFill>
        <p:spPr>
          <a:xfrm>
            <a:off x="607182" y="6488884"/>
            <a:ext cx="4359754" cy="240285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Erstelle deinen eigenen Avatar (E-08)"/>
          <p:cNvSpPr txBox="1"/>
          <p:nvPr/>
        </p:nvSpPr>
        <p:spPr>
          <a:xfrm>
            <a:off x="456148" y="5750825"/>
            <a:ext cx="6106144" cy="48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3100"/>
            </a:lvl1pPr>
          </a:lstStyle>
          <a:p>
            <a:pPr/>
            <a:r>
              <a:t>Erstelle deinen eigenen Avatar (E-08)</a:t>
            </a:r>
          </a:p>
        </p:txBody>
      </p:sp>
      <p:pic>
        <p:nvPicPr>
          <p:cNvPr id="214" name="eingesetzter-Film.png" descr="eingesetzter-Fil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30958" y="1830059"/>
            <a:ext cx="3604009" cy="240267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Baue und…"/>
          <p:cNvSpPr txBox="1"/>
          <p:nvPr/>
        </p:nvSpPr>
        <p:spPr>
          <a:xfrm>
            <a:off x="7231416" y="3287593"/>
            <a:ext cx="4538841" cy="1452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 i="1" sz="3100"/>
            </a:pPr>
            <a:r>
              <a:t>Baue und</a:t>
            </a:r>
          </a:p>
          <a:p>
            <a:pPr>
              <a:defRPr b="1" i="1" sz="3100"/>
            </a:pPr>
            <a:r>
              <a:t>programmiere </a:t>
            </a:r>
          </a:p>
          <a:p>
            <a:pPr>
              <a:defRPr b="1" i="1" sz="3100"/>
            </a:pPr>
            <a:r>
              <a:t>deinen Lego-Roboter (E-09)</a:t>
            </a:r>
          </a:p>
        </p:txBody>
      </p:sp>
      <p:sp>
        <p:nvSpPr>
          <p:cNvPr id="216" name="http://informatik.lvd.de"/>
          <p:cNvSpPr txBox="1"/>
          <p:nvPr/>
        </p:nvSpPr>
        <p:spPr>
          <a:xfrm>
            <a:off x="7593544" y="1146526"/>
            <a:ext cx="3419039" cy="43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2600" u="sng">
                <a:uFill>
                  <a:solidFill>
                    <a:srgbClr val="0563C1"/>
                  </a:solidFill>
                </a:uFill>
                <a:hlinkClick r:id="rId8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0563C1"/>
                  </a:solidFill>
                </a:uFill>
                <a:hlinkClick r:id="rId8" invalidUrl="" action="" tgtFrame="" tooltip="" history="1" highlightClick="0" endSnd="0"/>
              </a:rPr>
              <a:t>http://informatik.lvd.de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nhaltsplatzhalter 6" descr="Inhaltsplatzhalter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873" y="1615114"/>
            <a:ext cx="6126218" cy="341707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Fachbereich Informatik E-08 / E-09"/>
          <p:cNvSpPr txBox="1"/>
          <p:nvPr>
            <p:ph type="title"/>
          </p:nvPr>
        </p:nvSpPr>
        <p:spPr>
          <a:xfrm>
            <a:off x="930909" y="515385"/>
            <a:ext cx="11041382" cy="898879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r">
              <a:defRPr b="1" sz="3900">
                <a:solidFill>
                  <a:schemeClr val="accent5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Fachbereich Informatik E-08 / E-09</a:t>
            </a:r>
          </a:p>
        </p:txBody>
      </p:sp>
      <p:pic>
        <p:nvPicPr>
          <p:cNvPr id="220" name="lvd_logo.png" descr="lvd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57" y="366460"/>
            <a:ext cx="2946652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Informatik am LvD"/>
          <p:cNvSpPr/>
          <p:nvPr/>
        </p:nvSpPr>
        <p:spPr>
          <a:xfrm>
            <a:off x="334631" y="8935899"/>
            <a:ext cx="12132338" cy="454379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1280160">
              <a:lnSpc>
                <a:spcPct val="90000"/>
              </a:lnSpc>
              <a:defRPr b="1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Informatik am LvD</a:t>
            </a:r>
          </a:p>
        </p:txBody>
      </p:sp>
      <p:sp>
        <p:nvSpPr>
          <p:cNvPr id="222" name="AstroPi - Dein Experiment auf der ISS"/>
          <p:cNvSpPr txBox="1"/>
          <p:nvPr/>
        </p:nvSpPr>
        <p:spPr>
          <a:xfrm>
            <a:off x="868716" y="5605910"/>
            <a:ext cx="6093456" cy="48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3100"/>
            </a:lvl1pPr>
          </a:lstStyle>
          <a:p>
            <a:pPr/>
            <a:r>
              <a:t>AstroPi - Dein Experiment auf der ISS</a:t>
            </a:r>
          </a:p>
        </p:txBody>
      </p:sp>
      <p:pic>
        <p:nvPicPr>
          <p:cNvPr id="223" name="eingesetzter-Film.png" descr="eingesetzter-Fil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95594" y="1255348"/>
            <a:ext cx="1030221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http://informatik.lvd.de"/>
          <p:cNvSpPr txBox="1"/>
          <p:nvPr/>
        </p:nvSpPr>
        <p:spPr>
          <a:xfrm>
            <a:off x="7320316" y="1548079"/>
            <a:ext cx="3674032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2800" u="sng">
                <a:uFill>
                  <a:solidFill>
                    <a:srgbClr val="0563C1"/>
                  </a:solidFill>
                </a:uFill>
                <a:hlinkClick r:id="rId5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0563C1"/>
                  </a:solidFill>
                </a:uFill>
                <a:hlinkClick r:id="rId5" invalidUrl="" action="" tgtFrame="" tooltip="" history="1" highlightClick="0" endSnd="0"/>
              </a:rPr>
              <a:t>http://informatik.lvd.de</a:t>
            </a:r>
          </a:p>
        </p:txBody>
      </p:sp>
      <p:pic>
        <p:nvPicPr>
          <p:cNvPr id="225" name="eingesetzter-Film.png" descr="eingesetzter-Fil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51057" y="5232727"/>
            <a:ext cx="4358711" cy="325478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Unser zweiter Stratopshärenflug…"/>
          <p:cNvSpPr txBox="1"/>
          <p:nvPr/>
        </p:nvSpPr>
        <p:spPr>
          <a:xfrm>
            <a:off x="7047821" y="3335168"/>
            <a:ext cx="5399327" cy="1452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3100"/>
            </a:pPr>
            <a:r>
              <a:t>Unser zweiter Stratopshärenflug </a:t>
            </a:r>
          </a:p>
          <a:p>
            <a:pPr>
              <a:defRPr b="1" i="1" sz="3100"/>
            </a:pPr>
            <a:r>
              <a:t>bis fast 35000 m Höhe</a:t>
            </a:r>
          </a:p>
          <a:p>
            <a:pPr>
              <a:defRPr b="1" i="1" sz="3100"/>
            </a:pPr>
            <a:r>
              <a:t>(ab Klasse 5)</a:t>
            </a:r>
          </a:p>
        </p:txBody>
      </p:sp>
      <p:pic>
        <p:nvPicPr>
          <p:cNvPr id="227" name="eingesetzter-Film.png" descr="eingesetzter-Fil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865021" y="3868253"/>
            <a:ext cx="1216972" cy="1187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eingesetzter-Film.png" descr="eingesetzter-Fil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3790" y="6134100"/>
            <a:ext cx="2767895" cy="2380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eingesetzter-Film.png" descr="eingesetzter-Film.png"/>
          <p:cNvPicPr>
            <a:picLocks noChangeAspect="1"/>
          </p:cNvPicPr>
          <p:nvPr/>
        </p:nvPicPr>
        <p:blipFill>
          <a:blip r:embed="rId9">
            <a:extLst/>
          </a:blip>
          <a:srcRect l="16102" t="19400" r="10812" b="20068"/>
          <a:stretch>
            <a:fillRect/>
          </a:stretch>
        </p:blipFill>
        <p:spPr>
          <a:xfrm>
            <a:off x="3605041" y="7264189"/>
            <a:ext cx="3116619" cy="1452252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(ab Klasse 6)"/>
          <p:cNvSpPr txBox="1"/>
          <p:nvPr/>
        </p:nvSpPr>
        <p:spPr>
          <a:xfrm>
            <a:off x="3714800" y="6012310"/>
            <a:ext cx="2166068" cy="487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i="1" sz="3100"/>
            </a:lvl1pPr>
          </a:lstStyle>
          <a:p>
            <a:pPr/>
            <a:r>
              <a:t>(ab Klasse 6)</a:t>
            </a:r>
          </a:p>
        </p:txBody>
      </p:sp>
      <p:pic>
        <p:nvPicPr>
          <p:cNvPr id="231" name="eingesetzter-Film.png" descr="eingesetzter-Film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885689" y="6017600"/>
            <a:ext cx="1030222" cy="103022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hemen Informatik…"/>
          <p:cNvSpPr txBox="1"/>
          <p:nvPr/>
        </p:nvSpPr>
        <p:spPr>
          <a:xfrm>
            <a:off x="2225973" y="2415883"/>
            <a:ext cx="2767895" cy="85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i="1" sz="2600"/>
            </a:pPr>
            <a:r>
              <a:t>Themen Informatik </a:t>
            </a:r>
          </a:p>
          <a:p>
            <a:pPr algn="ctr">
              <a:defRPr b="1" i="1" sz="2600"/>
            </a:pPr>
            <a:r>
              <a:t>Klasse 5/6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